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7" r:id="rId1"/>
  </p:sldMasterIdLst>
  <p:sldIdLst>
    <p:sldId id="256" r:id="rId2"/>
    <p:sldId id="285" r:id="rId3"/>
    <p:sldId id="259" r:id="rId4"/>
    <p:sldId id="298" r:id="rId5"/>
    <p:sldId id="291" r:id="rId6"/>
    <p:sldId id="299" r:id="rId7"/>
    <p:sldId id="257" r:id="rId8"/>
    <p:sldId id="293" r:id="rId9"/>
    <p:sldId id="297" r:id="rId10"/>
    <p:sldId id="294" r:id="rId11"/>
    <p:sldId id="300" r:id="rId12"/>
    <p:sldId id="301" r:id="rId13"/>
    <p:sldId id="295" r:id="rId14"/>
    <p:sldId id="296" r:id="rId15"/>
    <p:sldId id="302" r:id="rId16"/>
    <p:sldId id="303" r:id="rId17"/>
    <p:sldId id="30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7C95"/>
    <a:srgbClr val="B19857"/>
    <a:srgbClr val="CC77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64"/>
    <p:restoredTop sz="95982"/>
  </p:normalViewPr>
  <p:slideViewPr>
    <p:cSldViewPr snapToGrid="0" snapToObjects="1">
      <p:cViewPr varScale="1">
        <p:scale>
          <a:sx n="85" d="100"/>
          <a:sy n="85" d="100"/>
        </p:scale>
        <p:origin x="192" y="10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010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481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080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052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525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169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54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48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67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99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309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131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60FA5-BEE2-5342-8AFF-BB81CF43A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8233" y="1020431"/>
            <a:ext cx="8403220" cy="2880237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r"/>
            <a:r>
              <a:rPr lang="ru-RU" sz="4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Служебная этика и антикоррупционные стандарты поведения работников образовательных организаций </a:t>
            </a:r>
            <a:endParaRPr lang="ru-RU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171E326-2B38-E946-BFD1-121F7DC639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5247248"/>
            <a:ext cx="10993546" cy="590321"/>
          </a:xfrm>
        </p:spPr>
        <p:txBody>
          <a:bodyPr>
            <a:normAutofit/>
          </a:bodyPr>
          <a:lstStyle/>
          <a:p>
            <a:pPr algn="r"/>
            <a:r>
              <a:rPr lang="ru-RU" sz="2800" b="1" dirty="0"/>
              <a:t>Заира Мусалова</a:t>
            </a:r>
          </a:p>
        </p:txBody>
      </p:sp>
    </p:spTree>
    <p:extLst>
      <p:ext uri="{BB962C8B-B14F-4D97-AF65-F5344CB8AC3E}">
        <p14:creationId xmlns:p14="http://schemas.microsoft.com/office/powerpoint/2010/main" val="541821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B2EF3B-C1B8-0584-39F3-980B8A75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963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/>
              <a:t>Структура педагогической этики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2B29236-2ABA-08B0-08E6-6A80F48A7025}"/>
              </a:ext>
            </a:extLst>
          </p:cNvPr>
          <p:cNvSpPr/>
          <p:nvPr/>
        </p:nvSpPr>
        <p:spPr>
          <a:xfrm>
            <a:off x="581192" y="2119257"/>
            <a:ext cx="2829261" cy="933226"/>
          </a:xfrm>
          <a:prstGeom prst="rect">
            <a:avLst/>
          </a:prstGeom>
          <a:solidFill>
            <a:srgbClr val="347C9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НРАВСТВЕННОЕ СОЗНАНИЕ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0496BAB-A84E-E7E1-EB88-266A52AA13D2}"/>
              </a:ext>
            </a:extLst>
          </p:cNvPr>
          <p:cNvSpPr/>
          <p:nvPr/>
        </p:nvSpPr>
        <p:spPr>
          <a:xfrm>
            <a:off x="4681370" y="2083143"/>
            <a:ext cx="2829261" cy="933226"/>
          </a:xfrm>
          <a:prstGeom prst="rect">
            <a:avLst/>
          </a:prstGeom>
          <a:solidFill>
            <a:srgbClr val="347C9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НРАВСТВЕННОЕ СОЗНАНИЕ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7821A46-CA11-ADD2-1CBC-41EE884EBA86}"/>
              </a:ext>
            </a:extLst>
          </p:cNvPr>
          <p:cNvSpPr/>
          <p:nvPr/>
        </p:nvSpPr>
        <p:spPr>
          <a:xfrm>
            <a:off x="8781548" y="2083143"/>
            <a:ext cx="2829261" cy="933226"/>
          </a:xfrm>
          <a:prstGeom prst="rect">
            <a:avLst/>
          </a:prstGeom>
          <a:solidFill>
            <a:srgbClr val="347C9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НРАВСТВЕННОЕ СОЗНАНИЕ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272AA3C-7B02-C49A-44C3-B7304268B66B}"/>
              </a:ext>
            </a:extLst>
          </p:cNvPr>
          <p:cNvSpPr/>
          <p:nvPr/>
        </p:nvSpPr>
        <p:spPr>
          <a:xfrm>
            <a:off x="406400" y="3429971"/>
            <a:ext cx="3294649" cy="311597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/>
              <a:t>ВЗГЛЯДЫ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/>
              <a:t>УБЕЖДЕНИЯ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/>
              <a:t>ЧУССТВА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1899B29-AE87-9034-FB98-EF31C4B45F32}"/>
              </a:ext>
            </a:extLst>
          </p:cNvPr>
          <p:cNvSpPr/>
          <p:nvPr/>
        </p:nvSpPr>
        <p:spPr>
          <a:xfrm>
            <a:off x="4321885" y="3429000"/>
            <a:ext cx="3548230" cy="311597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/>
              <a:t>К ТРУДУ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/>
              <a:t>К УЧЕНИКУ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/>
              <a:t>К КОЛЛЕГЕ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/>
              <a:t>К АДМИНИСТРАЦИИ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11A5F1E-3A3C-3D16-2C11-4417BB9295C1}"/>
              </a:ext>
            </a:extLst>
          </p:cNvPr>
          <p:cNvSpPr/>
          <p:nvPr/>
        </p:nvSpPr>
        <p:spPr>
          <a:xfrm>
            <a:off x="8490951" y="3429000"/>
            <a:ext cx="3410453" cy="311597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/>
              <a:t>САМОВОСПИТАНИЕ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/>
              <a:t>ПРОСВЕЩЕНИЕ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b="1" dirty="0"/>
              <a:t>ОПЫТ</a:t>
            </a:r>
          </a:p>
        </p:txBody>
      </p:sp>
    </p:spTree>
    <p:extLst>
      <p:ext uri="{BB962C8B-B14F-4D97-AF65-F5344CB8AC3E}">
        <p14:creationId xmlns:p14="http://schemas.microsoft.com/office/powerpoint/2010/main" val="796894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B2EF3B-C1B8-0584-39F3-980B8A75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96338"/>
          </a:xfrm>
        </p:spPr>
        <p:txBody>
          <a:bodyPr>
            <a:normAutofit fontScale="90000"/>
          </a:bodyPr>
          <a:lstStyle/>
          <a:p>
            <a:pPr algn="ctr"/>
            <a:endParaRPr lang="ru-RU" sz="4000" b="1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272AA3C-7B02-C49A-44C3-B7304268B66B}"/>
              </a:ext>
            </a:extLst>
          </p:cNvPr>
          <p:cNvSpPr/>
          <p:nvPr/>
        </p:nvSpPr>
        <p:spPr>
          <a:xfrm>
            <a:off x="406400" y="2755414"/>
            <a:ext cx="3294649" cy="31159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</a:rPr>
              <a:t>МОЖНО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1899B29-AE87-9034-FB98-EF31C4B45F32}"/>
              </a:ext>
            </a:extLst>
          </p:cNvPr>
          <p:cNvSpPr/>
          <p:nvPr/>
        </p:nvSpPr>
        <p:spPr>
          <a:xfrm>
            <a:off x="4321885" y="2755414"/>
            <a:ext cx="3548230" cy="311597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</a:rPr>
              <a:t>СЕРАЯ ЗОНА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11A5F1E-3A3C-3D16-2C11-4417BB9295C1}"/>
              </a:ext>
            </a:extLst>
          </p:cNvPr>
          <p:cNvSpPr/>
          <p:nvPr/>
        </p:nvSpPr>
        <p:spPr>
          <a:xfrm>
            <a:off x="8490951" y="2755414"/>
            <a:ext cx="3410453" cy="31159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/>
              <a:t>НЕЛЬЗЯ</a:t>
            </a:r>
          </a:p>
        </p:txBody>
      </p:sp>
    </p:spTree>
    <p:extLst>
      <p:ext uri="{BB962C8B-B14F-4D97-AF65-F5344CB8AC3E}">
        <p14:creationId xmlns:p14="http://schemas.microsoft.com/office/powerpoint/2010/main" val="2710981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B2EF3B-C1B8-0584-39F3-980B8A75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5"/>
            <a:ext cx="11029616" cy="88680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i="0" u="none" strike="noStrike" dirty="0">
                <a:effectLst/>
                <a:latin typeface="quote-cjk-patch"/>
              </a:rPr>
              <a:t>«Серые зоны» и конфликт интересов</a:t>
            </a:r>
            <a:endParaRPr lang="ru-RU" sz="4800" b="1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272AA3C-7B02-C49A-44C3-B7304268B66B}"/>
              </a:ext>
            </a:extLst>
          </p:cNvPr>
          <p:cNvSpPr/>
          <p:nvPr/>
        </p:nvSpPr>
        <p:spPr>
          <a:xfrm>
            <a:off x="406401" y="2023671"/>
            <a:ext cx="11204408" cy="44670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3225" algn="l"/>
            <a:r>
              <a:rPr lang="ru-RU" sz="48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Конфликт интересов</a:t>
            </a:r>
            <a:r>
              <a:rPr lang="ru-RU" sz="48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— ситуация, при которой личная заинтересованность педагога влияет или может повлиять на объективное исполнение его обязанностей.</a:t>
            </a:r>
          </a:p>
        </p:txBody>
      </p:sp>
    </p:spTree>
    <p:extLst>
      <p:ext uri="{BB962C8B-B14F-4D97-AF65-F5344CB8AC3E}">
        <p14:creationId xmlns:p14="http://schemas.microsoft.com/office/powerpoint/2010/main" val="12563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B1AA8-A1CE-5B12-534C-C20A44DFD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b="1" dirty="0"/>
              <a:t>Нормы профессиональной этики</a:t>
            </a:r>
            <a:br>
              <a:rPr lang="ru-RU" b="1" dirty="0"/>
            </a:br>
            <a:r>
              <a:rPr lang="ru-RU" b="1" dirty="0"/>
              <a:t>педагогических работников (педагог должен):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924441-E290-741A-E425-51AF3DDAA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4" y="1901371"/>
            <a:ext cx="11553370" cy="4746171"/>
          </a:xfrm>
        </p:spPr>
        <p:txBody>
          <a:bodyPr>
            <a:normAutofit/>
          </a:bodyPr>
          <a:lstStyle/>
          <a:p>
            <a:r>
              <a:rPr lang="ru-RU" sz="2000" dirty="0"/>
              <a:t>уважать честь и достоинство обучающихся и других участников образовательных отношений;</a:t>
            </a:r>
          </a:p>
          <a:p>
            <a:r>
              <a:rPr lang="ru-RU" sz="2000" dirty="0"/>
              <a:t>исключать действия, связанные с влиянием каких-либо личных, имущественных (финансовых) и иных</a:t>
            </a:r>
          </a:p>
          <a:p>
            <a:r>
              <a:rPr lang="ru-RU" sz="2000" dirty="0"/>
              <a:t>интересов, препятствующих добросовестному исполнению должностных обязанностей;</a:t>
            </a:r>
          </a:p>
          <a:p>
            <a:r>
              <a:rPr lang="ru-RU" sz="2000" dirty="0"/>
              <a:t>проявлять доброжелательность, вежливость, тактичность и внимательность к обучающимся, их</a:t>
            </a:r>
          </a:p>
          <a:p>
            <a:r>
              <a:rPr lang="ru-RU" sz="2000" dirty="0"/>
              <a:t>родителям (законным представителям) и коллегам;</a:t>
            </a:r>
          </a:p>
          <a:p>
            <a:r>
              <a:rPr lang="ru-RU" sz="2000" dirty="0"/>
              <a:t> проявлять терпимость и уважение к обычаям и традициям народов Российской Федерации и других</a:t>
            </a:r>
          </a:p>
          <a:p>
            <a:r>
              <a:rPr lang="ru-RU" sz="2000" dirty="0"/>
              <a:t>государств, учитывать культурные и иные особенности различных социальных групп, способствовать</a:t>
            </a:r>
          </a:p>
          <a:p>
            <a:r>
              <a:rPr lang="ru-RU" sz="2000" dirty="0"/>
              <a:t>межнациональному и межрелигиозному взаимодействию между обучающимися;</a:t>
            </a:r>
          </a:p>
        </p:txBody>
      </p:sp>
    </p:spTree>
    <p:extLst>
      <p:ext uri="{BB962C8B-B14F-4D97-AF65-F5344CB8AC3E}">
        <p14:creationId xmlns:p14="http://schemas.microsoft.com/office/powerpoint/2010/main" val="594403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B1AA8-A1CE-5B12-534C-C20A44DFD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b="1" dirty="0"/>
              <a:t>Нормы профессиональной этики</a:t>
            </a:r>
            <a:br>
              <a:rPr lang="ru-RU" b="1" dirty="0"/>
            </a:br>
            <a:r>
              <a:rPr lang="ru-RU" b="1" dirty="0"/>
              <a:t>педагогических работников (педагог должен):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924441-E290-741A-E425-51AF3DDAA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829" y="1886858"/>
            <a:ext cx="11553371" cy="4818742"/>
          </a:xfrm>
        </p:spPr>
        <p:txBody>
          <a:bodyPr>
            <a:normAutofit lnSpcReduction="10000"/>
          </a:bodyPr>
          <a:lstStyle/>
          <a:p>
            <a:r>
              <a:rPr lang="ru-RU" sz="2000" dirty="0"/>
              <a:t>соблюдать при выполнении профессиональных обязанностей равенство прав и свобод человека и</a:t>
            </a:r>
          </a:p>
          <a:p>
            <a:r>
              <a:rPr lang="ru-RU" sz="2000" dirty="0"/>
              <a:t>гражданина, независимо от пола, расы, национальности, языка, происхождения, имущественного и</a:t>
            </a:r>
          </a:p>
          <a:p>
            <a:r>
              <a:rPr lang="ru-RU" sz="2000" dirty="0"/>
              <a:t>должностного положения, места жительства, отношения к религии, убеждений, принадлежности к</a:t>
            </a:r>
          </a:p>
          <a:p>
            <a:r>
              <a:rPr lang="ru-RU" sz="2000" dirty="0"/>
              <a:t>общественным объединениям, а также других обстоятельств;</a:t>
            </a:r>
          </a:p>
          <a:p>
            <a:r>
              <a:rPr lang="ru-RU" sz="2000" dirty="0"/>
              <a:t> придерживаться внешнего вида, соответствующего задачам реализуемой образовательной программы;</a:t>
            </a:r>
          </a:p>
          <a:p>
            <a:r>
              <a:rPr lang="ru-RU" sz="2000" dirty="0"/>
              <a:t>воздерживаться от размещения в информационно-телекоммуникационной сети «Интернет», в местах,</a:t>
            </a:r>
          </a:p>
          <a:p>
            <a:r>
              <a:rPr lang="ru-RU" sz="2000" dirty="0"/>
              <a:t>доступных для детей, информации, причиняющий вред здоровью и (или) развитию детей;</a:t>
            </a:r>
          </a:p>
          <a:p>
            <a:r>
              <a:rPr lang="ru-RU" sz="2000" dirty="0"/>
              <a:t>избегать ситуаций, способных нанести вред чести, достоинству и деловой репутации педагогического</a:t>
            </a:r>
          </a:p>
          <a:p>
            <a:r>
              <a:rPr lang="ru-RU" sz="2000" dirty="0"/>
              <a:t>работника и (или) организации, осуществляющей образовательную деятельность</a:t>
            </a:r>
          </a:p>
        </p:txBody>
      </p:sp>
    </p:spTree>
    <p:extLst>
      <p:ext uri="{BB962C8B-B14F-4D97-AF65-F5344CB8AC3E}">
        <p14:creationId xmlns:p14="http://schemas.microsoft.com/office/powerpoint/2010/main" val="2359238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B2EF3B-C1B8-0584-39F3-980B8A75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017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i="0" u="none" strike="noStrike" dirty="0">
                <a:effectLst/>
                <a:latin typeface="quote-cjk-patch"/>
              </a:rPr>
              <a:t>Подарки и знаки внимания: где граница?</a:t>
            </a:r>
            <a:endParaRPr lang="ru-RU" sz="6000" b="1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272AA3C-7B02-C49A-44C3-B7304268B66B}"/>
              </a:ext>
            </a:extLst>
          </p:cNvPr>
          <p:cNvSpPr/>
          <p:nvPr/>
        </p:nvSpPr>
        <p:spPr>
          <a:xfrm>
            <a:off x="423055" y="2393312"/>
            <a:ext cx="11345889" cy="37625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ПОМНИТЕ ПРАВИЛО: «ПОДАРОК НЕ ДОЛЖЕН БЫТЬ ПЛАТОЙ ЗА ДЕЙСТВИЕ ИЛИ БЕЗДЕЙСТВИЕ»</a:t>
            </a:r>
            <a:endParaRPr lang="ru-RU" sz="4800" b="0" i="0" u="none" strike="noStrike" dirty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18102969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B2EF3B-C1B8-0584-39F3-980B8A75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017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0" u="none" strike="noStrike" dirty="0">
                <a:effectLst/>
                <a:latin typeface="quote-cjk-patch"/>
              </a:rPr>
              <a:t>Рекомендации для педагогов: как минимизировать риски</a:t>
            </a:r>
            <a:endParaRPr lang="ru-RU" sz="6000" b="1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272AA3C-7B02-C49A-44C3-B7304268B66B}"/>
              </a:ext>
            </a:extLst>
          </p:cNvPr>
          <p:cNvSpPr/>
          <p:nvPr/>
        </p:nvSpPr>
        <p:spPr>
          <a:xfrm>
            <a:off x="423055" y="2053651"/>
            <a:ext cx="11345889" cy="46319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sz="28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Будьте прозрачны:</a:t>
            </a:r>
            <a:r>
              <a:rPr lang="ru-RU" sz="28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Информируйте родителей о критериях оценок, правилах приёма, своих обязанностях.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Действуйте по инструкциям:</a:t>
            </a:r>
            <a:r>
              <a:rPr lang="ru-RU" sz="28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Чётко следуйте должностной инструкции, Уставу школы, локальным нормативным актам.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Фиксируйте всё:</a:t>
            </a:r>
            <a:r>
              <a:rPr lang="ru-RU" sz="28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Ведите журналы, оформляйте письменные заявления, сохраняйте переписку.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Отказывайтесь корректно:</a:t>
            </a:r>
            <a:r>
              <a:rPr lang="ru-RU" sz="28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При попытке вручить запрещённый подарок вежливо, но твёрдо объясните свою позицию, ссылаясь на закон.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Консультируйтесь:</a:t>
            </a:r>
            <a:r>
              <a:rPr lang="ru-RU" sz="28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При возникновении сомнительной ситуации обращайтесь к руководству или юристу.</a:t>
            </a:r>
          </a:p>
        </p:txBody>
      </p:sp>
    </p:spTree>
    <p:extLst>
      <p:ext uri="{BB962C8B-B14F-4D97-AF65-F5344CB8AC3E}">
        <p14:creationId xmlns:p14="http://schemas.microsoft.com/office/powerpoint/2010/main" val="18743186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B2EF3B-C1B8-0584-39F3-980B8A75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01792"/>
          </a:xfrm>
        </p:spPr>
        <p:txBody>
          <a:bodyPr>
            <a:normAutofit/>
          </a:bodyPr>
          <a:lstStyle/>
          <a:p>
            <a:pPr algn="ctr"/>
            <a:r>
              <a:rPr lang="ru-RU" sz="4400" b="1" i="0" u="none" strike="noStrike" dirty="0">
                <a:effectLst/>
                <a:latin typeface="quote-cjk-patch"/>
              </a:rPr>
              <a:t>Куда обратиться за помощью?</a:t>
            </a:r>
            <a:endParaRPr lang="ru-RU" sz="11500" b="1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272AA3C-7B02-C49A-44C3-B7304268B66B}"/>
              </a:ext>
            </a:extLst>
          </p:cNvPr>
          <p:cNvSpPr/>
          <p:nvPr/>
        </p:nvSpPr>
        <p:spPr>
          <a:xfrm>
            <a:off x="423055" y="2053651"/>
            <a:ext cx="11345889" cy="46319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sz="28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Непосредственный руководитель</a:t>
            </a:r>
            <a:r>
              <a:rPr lang="ru-RU" sz="28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(директор, завуч) — первая инстанция по всем вопросам.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Комиссия по урегулированию споров и конфликтов</a:t>
            </a:r>
            <a:r>
              <a:rPr lang="ru-RU" sz="28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в вашей образовательной организации.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Профсоюзный комитет</a:t>
            </a:r>
            <a:r>
              <a:rPr lang="ru-RU" sz="28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школы.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Правоохранительные органы</a:t>
            </a:r>
            <a:r>
              <a:rPr lang="ru-RU" sz="28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(при явных признаках преступления).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Телефон «горячей линии» по противодействию коррупции</a:t>
            </a:r>
            <a:r>
              <a:rPr lang="ru-RU" sz="28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в регионе</a:t>
            </a:r>
            <a:r>
              <a:rPr lang="ru-RU" sz="2800" b="0" i="0" u="none" strike="noStrike">
                <a:solidFill>
                  <a:srgbClr val="0F1115"/>
                </a:solidFill>
                <a:effectLst/>
                <a:latin typeface="quote-cjk-patch"/>
              </a:rPr>
              <a:t>/муниципалитете</a:t>
            </a:r>
            <a:endParaRPr lang="ru-RU" sz="2800" b="0" i="0" u="none" strike="noStrike" dirty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2698278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D4D9F2-01D4-3D63-092C-D0BE6083A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ПЛАН: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DA209D-C917-0363-9DC4-62BDB1FF3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90846"/>
            <a:ext cx="11029615" cy="4710896"/>
          </a:xfrm>
        </p:spPr>
        <p:txBody>
          <a:bodyPr>
            <a:normAutofit/>
          </a:bodyPr>
          <a:lstStyle/>
          <a:p>
            <a:pPr algn="l"/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Проблемы соотношения права и морали при внедрении стандартов поведения должностных лиц. Развитие служебной этики. </a:t>
            </a:r>
          </a:p>
          <a:p>
            <a:pPr algn="l"/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Этические кодексы и кодексы поведения. </a:t>
            </a:r>
          </a:p>
          <a:p>
            <a:pPr algn="l"/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Типовые антикоррупционные стандарты поведения: </a:t>
            </a:r>
            <a:r>
              <a:rPr lang="ru-RU" b="0" i="0" u="none" strike="noStrike" dirty="0">
                <a:solidFill>
                  <a:srgbClr val="373737"/>
                </a:solidFill>
                <a:effectLst/>
                <a:latin typeface="Times New Roman" panose="02020603050405020304" pitchFamily="18" charset="0"/>
              </a:rPr>
              <a:t>ограничение подарков; ограничения на иную оплачиваемую деятельность должностных лиц и владение ценными бумагами; ограничения на трудоустройство после увольнения; ограничения на использование служебной информации.</a:t>
            </a:r>
            <a:endParaRPr lang="ru-RU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algn="just"/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Составить пример Кодекса этики и служебного поведения сотрудников образовательной организации. (Кодекс этики и служебного поведения работников ОО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. </a:t>
            </a:r>
            <a:r>
              <a:rPr lang="ru-RU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 Общие положения 2. Основные обязанности, принципы и правила служебного поведения работников образовательного учреждения. 3.Антикоррупционное поведение руководителя школы. 4. Отношение работников школы к подаркам и иным знакам внимания. 6. Рекомендательные этические правила служебного поведения работников школы. 7. Ответственность за нарушение положений кодекса.)</a:t>
            </a:r>
            <a:endParaRPr lang="ru-RU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</p:txBody>
      </p:sp>
    </p:spTree>
    <p:extLst>
      <p:ext uri="{BB962C8B-B14F-4D97-AF65-F5344CB8AC3E}">
        <p14:creationId xmlns:p14="http://schemas.microsoft.com/office/powerpoint/2010/main" val="2696541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29F0C0-343E-BB45-B637-4D7A20DEF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390" y="702156"/>
            <a:ext cx="10344150" cy="101380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ln/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ПОЧЕМУ ЭТО ВАЖНО?</a:t>
            </a:r>
            <a:endParaRPr lang="ru-RU" sz="1600" b="1" dirty="0">
              <a:ln/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6374DB46-C9C6-CD0C-A971-462AC8A37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109" y="1996269"/>
            <a:ext cx="7758752" cy="4437582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sz="24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Школа</a:t>
            </a:r>
            <a:r>
              <a:rPr lang="ru-RU" sz="24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— основа формирования личности и гражданской позиции.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4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Педагог</a:t>
            </a:r>
            <a:r>
              <a:rPr lang="ru-RU" sz="24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— образец нравственности и профессионализма для учеников и их родителей.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4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Цель:</a:t>
            </a:r>
            <a:r>
              <a:rPr lang="ru-RU" sz="24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Сохранить высокий статус педагога, создать честную и справедливую образовательную среду.</a:t>
            </a:r>
          </a:p>
          <a:p>
            <a:pPr marL="0" indent="0" algn="l">
              <a:buNone/>
            </a:pPr>
            <a:endParaRPr lang="ru-RU" sz="2000" b="1" i="0" u="none" strike="noStrike" dirty="0">
              <a:solidFill>
                <a:srgbClr val="0F1115"/>
              </a:solidFill>
              <a:effectLst/>
              <a:latin typeface="quote-cjk-patch"/>
            </a:endParaRPr>
          </a:p>
          <a:p>
            <a:pPr marL="0" indent="0" algn="l">
              <a:buNone/>
            </a:pPr>
            <a:r>
              <a:rPr lang="ru-RU" sz="20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Правовая основа:</a:t>
            </a:r>
            <a:r>
              <a:rPr lang="ru-RU" sz="20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Федеральный закон № 273-ФЗ «Об образовании в РФ», Федеральный закон № 273-ФЗ «О противодействии коррупции», Трудовой кодекс РФ, профессиональные стандарты.</a:t>
            </a:r>
          </a:p>
        </p:txBody>
      </p:sp>
      <p:sp>
        <p:nvSpPr>
          <p:cNvPr id="3" name="Скругленный прямоугольник 2">
            <a:extLst>
              <a:ext uri="{FF2B5EF4-FFF2-40B4-BE49-F238E27FC236}">
                <a16:creationId xmlns:a16="http://schemas.microsoft.com/office/drawing/2014/main" id="{D4A5F661-50E1-4400-9A35-28EF16F58A6B}"/>
              </a:ext>
            </a:extLst>
          </p:cNvPr>
          <p:cNvSpPr/>
          <p:nvPr/>
        </p:nvSpPr>
        <p:spPr>
          <a:xfrm>
            <a:off x="8140861" y="2627461"/>
            <a:ext cx="3669030" cy="2131975"/>
          </a:xfrm>
          <a:prstGeom prst="roundRect">
            <a:avLst/>
          </a:prstGeom>
          <a:solidFill>
            <a:srgbClr val="347C95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200" b="1" i="0" u="none" strike="noStrike" dirty="0">
                <a:solidFill>
                  <a:schemeClr val="bg1"/>
                </a:solidFill>
                <a:effectLst/>
                <a:latin typeface="quote-cjk-patch"/>
              </a:rPr>
              <a:t>Образование — это сфера доверия</a:t>
            </a:r>
            <a:endParaRPr lang="ru-RU" sz="3200" b="0" i="0" u="none" strike="noStrike" dirty="0">
              <a:solidFill>
                <a:schemeClr val="bg1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2070454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29F0C0-343E-BB45-B637-4D7A20DEF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390" y="702156"/>
            <a:ext cx="10344150" cy="101380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ln/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ПРОФЕССИОНАЛЬНАЯ ЭТИКА</a:t>
            </a:r>
            <a:endParaRPr lang="ru-RU" sz="1600" b="1" dirty="0">
              <a:ln/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Скругленный прямоугольник 3">
            <a:extLst>
              <a:ext uri="{FF2B5EF4-FFF2-40B4-BE49-F238E27FC236}">
                <a16:creationId xmlns:a16="http://schemas.microsoft.com/office/drawing/2014/main" id="{E6F42D1B-EC3D-024B-9A29-F5071F022FC5}"/>
              </a:ext>
            </a:extLst>
          </p:cNvPr>
          <p:cNvSpPr/>
          <p:nvPr/>
        </p:nvSpPr>
        <p:spPr>
          <a:xfrm>
            <a:off x="7157485" y="4257956"/>
            <a:ext cx="3669030" cy="2131975"/>
          </a:xfrm>
          <a:prstGeom prst="roundRect">
            <a:avLst/>
          </a:prstGeom>
          <a:solidFill>
            <a:srgbClr val="347C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200" b="1" dirty="0">
                <a:ln/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Получило распространение в ХХ веке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6374DB46-C9C6-CD0C-A971-462AC8A37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430" y="1996269"/>
            <a:ext cx="10344149" cy="20270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это область исследования, предметом которой являются профессиональные аспекты морали, направленную на обоснование и разработку этических принципов и норм, передающихся от поколения к поколению и регулирующих стандарты практического поведения людей в рамках той или иной профессии</a:t>
            </a:r>
            <a:r>
              <a:rPr lang="ru-RU" sz="2400" b="1" dirty="0">
                <a:effectLst/>
              </a:rPr>
              <a:t> </a:t>
            </a:r>
            <a:endParaRPr lang="ru-RU" sz="2400" b="1" dirty="0"/>
          </a:p>
        </p:txBody>
      </p:sp>
      <p:sp>
        <p:nvSpPr>
          <p:cNvPr id="3" name="Скругленный прямоугольник 2">
            <a:extLst>
              <a:ext uri="{FF2B5EF4-FFF2-40B4-BE49-F238E27FC236}">
                <a16:creationId xmlns:a16="http://schemas.microsoft.com/office/drawing/2014/main" id="{D4A5F661-50E1-4400-9A35-28EF16F58A6B}"/>
              </a:ext>
            </a:extLst>
          </p:cNvPr>
          <p:cNvSpPr/>
          <p:nvPr/>
        </p:nvSpPr>
        <p:spPr>
          <a:xfrm>
            <a:off x="1365487" y="4257957"/>
            <a:ext cx="3669030" cy="2131975"/>
          </a:xfrm>
          <a:prstGeom prst="roundRect">
            <a:avLst/>
          </a:prstGeom>
          <a:solidFill>
            <a:srgbClr val="347C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3200" b="1" dirty="0">
                <a:ln/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Понятие появилось еще в древности</a:t>
            </a:r>
          </a:p>
        </p:txBody>
      </p:sp>
    </p:spTree>
    <p:extLst>
      <p:ext uri="{BB962C8B-B14F-4D97-AF65-F5344CB8AC3E}">
        <p14:creationId xmlns:p14="http://schemas.microsoft.com/office/powerpoint/2010/main" val="97486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29F0C0-343E-BB45-B637-4D7A20DEF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925" y="707421"/>
            <a:ext cx="10344150" cy="80940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Calibri" panose="020F0502020204030204" pitchFamily="34" charset="0"/>
                <a:cs typeface="Calibri" panose="020F0502020204030204" pitchFamily="34" charset="0"/>
              </a:rPr>
              <a:t>Наиболее важна профессиональная этика</a:t>
            </a:r>
          </a:p>
        </p:txBody>
      </p:sp>
      <p:sp>
        <p:nvSpPr>
          <p:cNvPr id="4" name="Скругленный прямоугольник 3">
            <a:extLst>
              <a:ext uri="{FF2B5EF4-FFF2-40B4-BE49-F238E27FC236}">
                <a16:creationId xmlns:a16="http://schemas.microsoft.com/office/drawing/2014/main" id="{E6F42D1B-EC3D-024B-9A29-F5071F022FC5}"/>
              </a:ext>
            </a:extLst>
          </p:cNvPr>
          <p:cNvSpPr/>
          <p:nvPr/>
        </p:nvSpPr>
        <p:spPr>
          <a:xfrm>
            <a:off x="6651873" y="2237592"/>
            <a:ext cx="4356785" cy="2904454"/>
          </a:xfrm>
          <a:prstGeom prst="roundRect">
            <a:avLst/>
          </a:prstGeom>
          <a:solidFill>
            <a:srgbClr val="347C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профессии, которые связаны с видами труда, результаты которого сказываются на всем обществе в глобальном масштабе</a:t>
            </a:r>
            <a:endParaRPr lang="ru-RU" sz="2800" b="1" dirty="0">
              <a:ln/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92BAF8B0-180A-AFE2-38E6-82DD4375B655}"/>
              </a:ext>
            </a:extLst>
          </p:cNvPr>
          <p:cNvSpPr/>
          <p:nvPr/>
        </p:nvSpPr>
        <p:spPr>
          <a:xfrm>
            <a:off x="1183341" y="2237592"/>
            <a:ext cx="4356785" cy="2904454"/>
          </a:xfrm>
          <a:prstGeom prst="roundRect">
            <a:avLst/>
          </a:prstGeom>
          <a:solidFill>
            <a:srgbClr val="347C9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профессии, непосредственно имеющие дело с человеком, с таким видом труда, который очевидно сказывается на судьбе каждого человека, попадающего в поле деятельности специалиста</a:t>
            </a:r>
            <a:endParaRPr lang="ru-RU" sz="2000" b="1" dirty="0">
              <a:ln/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6374DB46-C9C6-CD0C-A971-462AC8A37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976" y="5422358"/>
            <a:ext cx="4647304" cy="101380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Это профессии врача, юриста, учителя, социального работника, дающего индивидуальные консультации психолога, спасателя и</a:t>
            </a:r>
            <a:r>
              <a:rPr lang="ru-RU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др.</a:t>
            </a:r>
            <a:endParaRPr lang="ru-RU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9E76ED9F-1E98-50E8-13FD-3D402A026FB2}"/>
              </a:ext>
            </a:extLst>
          </p:cNvPr>
          <p:cNvSpPr txBox="1">
            <a:spLocks/>
          </p:cNvSpPr>
          <p:nvPr/>
        </p:nvSpPr>
        <p:spPr>
          <a:xfrm>
            <a:off x="6096000" y="5422358"/>
            <a:ext cx="4647304" cy="1013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anose="05020102010507070707" pitchFamily="18" charset="2"/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Это  труд  ученого,  управленца,  политика,  труд  лиц,  занятых в работе средств  массовой  информации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8080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29F0C0-343E-BB45-B637-4D7A20DEF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925" y="707421"/>
            <a:ext cx="10344150" cy="80940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Calibri" panose="020F0502020204030204" pitchFamily="34" charset="0"/>
                <a:cs typeface="Calibri" panose="020F0502020204030204" pitchFamily="34" charset="0"/>
              </a:rPr>
              <a:t>Наиболее важна профессиональная этика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9E76ED9F-1E98-50E8-13FD-3D402A026FB2}"/>
              </a:ext>
            </a:extLst>
          </p:cNvPr>
          <p:cNvSpPr txBox="1">
            <a:spLocks/>
          </p:cNvSpPr>
          <p:nvPr/>
        </p:nvSpPr>
        <p:spPr>
          <a:xfrm>
            <a:off x="5351489" y="2008682"/>
            <a:ext cx="6580681" cy="44274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anose="020B0604020202020204" pitchFamily="34" charset="0"/>
              <a:buChar char="•"/>
            </a:pPr>
            <a:r>
              <a:rPr lang="ru-RU" sz="24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Профессионализм:</a:t>
            </a:r>
            <a:r>
              <a:rPr lang="ru-RU" sz="24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Высокое качество преподавания, постоянное развитие.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4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Справедливость:</a:t>
            </a:r>
            <a:r>
              <a:rPr lang="ru-RU" sz="24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Объективность в оценках, равное отношение ко всем обучающимся.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4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Уважение:</a:t>
            </a:r>
            <a:r>
              <a:rPr lang="ru-RU" sz="24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Тактичность и корректность по отношению к ученикам, родителям, коллегам.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4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Ответственность:</a:t>
            </a:r>
            <a:r>
              <a:rPr lang="ru-RU" sz="24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Добросовестное исполнение своих обязанностей.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400" b="1" i="0" u="none" strike="noStrike" dirty="0">
                <a:solidFill>
                  <a:srgbClr val="0F1115"/>
                </a:solidFill>
                <a:effectLst/>
                <a:latin typeface="quote-cjk-patch"/>
              </a:rPr>
              <a:t>Честность и порядочность:</a:t>
            </a:r>
            <a:r>
              <a:rPr lang="ru-RU" sz="2400" b="0" i="0" u="none" strike="noStrike" dirty="0">
                <a:solidFill>
                  <a:srgbClr val="0F1115"/>
                </a:solidFill>
                <a:effectLst/>
                <a:latin typeface="quote-cjk-patch"/>
              </a:rPr>
              <a:t> Открытость в действиях и решениях.</a:t>
            </a:r>
          </a:p>
        </p:txBody>
      </p:sp>
      <p:sp>
        <p:nvSpPr>
          <p:cNvPr id="9" name="Скругленный прямоугольник 8">
            <a:extLst>
              <a:ext uri="{FF2B5EF4-FFF2-40B4-BE49-F238E27FC236}">
                <a16:creationId xmlns:a16="http://schemas.microsoft.com/office/drawing/2014/main" id="{D8894853-E869-D94C-CCD7-FD5F614EA4E4}"/>
              </a:ext>
            </a:extLst>
          </p:cNvPr>
          <p:cNvSpPr/>
          <p:nvPr/>
        </p:nvSpPr>
        <p:spPr>
          <a:xfrm>
            <a:off x="674557" y="2008683"/>
            <a:ext cx="4332158" cy="442747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i="0" u="none" strike="noStrike" dirty="0">
                <a:solidFill>
                  <a:schemeClr val="bg1"/>
                </a:solidFill>
                <a:effectLst/>
                <a:latin typeface="quote-cjk-patch"/>
              </a:rPr>
              <a:t>Это система моральных принципов и норм поведения педагогического работника, включающая:</a:t>
            </a:r>
          </a:p>
        </p:txBody>
      </p:sp>
    </p:spTree>
    <p:extLst>
      <p:ext uri="{BB962C8B-B14F-4D97-AF65-F5344CB8AC3E}">
        <p14:creationId xmlns:p14="http://schemas.microsoft.com/office/powerpoint/2010/main" val="444961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69B02D-8A99-A447-8A04-0B7FEE221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Этапы становления и развития профессиональной морали</a:t>
            </a:r>
            <a:endParaRPr lang="ru-RU" sz="36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28796B-364C-4F4B-9A74-6C5936985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137" y="2180496"/>
            <a:ext cx="11215868" cy="4140294"/>
          </a:xfrm>
        </p:spPr>
        <p:txBody>
          <a:bodyPr>
            <a:normAutofit fontScale="925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Становление норм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профессиональной этики - период раннего рабовладельческого общества, когда стали оформляться первые относительно массовые профессии (врачи, учителя, воспитатели, политики,  писцы,  жрецы,  служители  при  храмах и т.п.</a:t>
            </a:r>
            <a:r>
              <a:rPr lang="ru-RU" sz="2400" dirty="0">
                <a:effectLst/>
              </a:rPr>
              <a:t>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Второй этап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эпоха позднего средневековья, характерно обособление  профессий,  обслуживающих  население,  и поставил людей в зависимость от труда друг</a:t>
            </a:r>
            <a:r>
              <a:rPr lang="ru-RU" sz="24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друга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Третий  период 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вторая половина XX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века, высокий уровень развития науки, формирование единой мировой системы хозяйства и мировых систем коммуникаций</a:t>
            </a:r>
            <a:endParaRPr lang="ru-RU" sz="4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759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69B02D-8A99-A447-8A04-0B7FEE221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Зарождение и развитие</a:t>
            </a:r>
            <a:b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педагогической</a:t>
            </a:r>
            <a:r>
              <a:rPr lang="ru-RU" sz="32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этики</a:t>
            </a:r>
            <a:endParaRPr lang="ru-RU" sz="54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28796B-364C-4F4B-9A74-6C5936985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137" y="2180496"/>
            <a:ext cx="11215868" cy="414029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Элементы   педагогической   этики   появились   вместе   с возникновением педагогической деятельности как особой общественной функции</a:t>
            </a:r>
            <a:endParaRPr lang="ru-RU" dirty="0">
              <a:effectLst/>
            </a:endParaRP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эпоху Средневековья общество не интересовали вопросы педагогической этики, ввиду доминирования религии в вопросах обучения.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эпоху Возрождения эти вопросы получили свое новое развитие в трудах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различных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муслителей</a:t>
            </a:r>
            <a:endParaRPr lang="ru-RU" dirty="0">
              <a:effectLst/>
            </a:endParaRP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Качественно новый этап в развитии этики и вопросов педагоги- ческой морали связан с русскими революционерами-демократами, обогатившими и углубившими  этические  идеи  деятелей  Просвещения.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советское время разработкой проблем профессиональной этики занимался Сухомлинский,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Гоноболин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Кузьмина, Гришин,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Согомонов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Чернокозовы и</a:t>
            </a:r>
            <a:r>
              <a:rPr lang="ru-RU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др.</a:t>
            </a:r>
            <a:endParaRPr lang="ru-RU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008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F4DCF1-ED02-F51A-D090-C72CCF307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4000" b="1" dirty="0"/>
              <a:t>Педагогический работник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768E71-B89D-83C5-A05D-A7AD5113D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278361"/>
          </a:xfrm>
        </p:spPr>
        <p:txBody>
          <a:bodyPr>
            <a:normAutofit/>
          </a:bodyPr>
          <a:lstStyle/>
          <a:p>
            <a:r>
              <a:rPr lang="ru-RU" sz="3200" b="1" dirty="0"/>
              <a:t>это образец</a:t>
            </a:r>
            <a:r>
              <a:rPr lang="en-US" sz="3200" b="1" dirty="0"/>
              <a:t> </a:t>
            </a:r>
            <a:r>
              <a:rPr lang="ru-RU" sz="3200" b="1" dirty="0"/>
              <a:t>профессионализма, безупречной репутации, педагогическим работникам надлежит принимать меры по недопущению </a:t>
            </a:r>
            <a:r>
              <a:rPr lang="ru-RU" sz="3200" b="1" dirty="0" err="1"/>
              <a:t>коррупционно</a:t>
            </a:r>
            <a:r>
              <a:rPr lang="ru-RU" sz="3200" b="1" dirty="0"/>
              <a:t> опасного поведения педагогических работников, своим личным поведением подавать пример честности, беспристрастности и справедливости</a:t>
            </a:r>
          </a:p>
        </p:txBody>
      </p:sp>
    </p:spTree>
    <p:extLst>
      <p:ext uri="{BB962C8B-B14F-4D97-AF65-F5344CB8AC3E}">
        <p14:creationId xmlns:p14="http://schemas.microsoft.com/office/powerpoint/2010/main" val="2453108440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{2D2CCB52-87F5-7044-BF85-129AC5B212DE}tf10001123</Template>
  <TotalTime>22821</TotalTime>
  <Words>1066</Words>
  <Application>Microsoft Macintosh PowerPoint</Application>
  <PresentationFormat>Широкоэкранный</PresentationFormat>
  <Paragraphs>94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-webkit-standard</vt:lpstr>
      <vt:lpstr>Arial</vt:lpstr>
      <vt:lpstr>Calibri</vt:lpstr>
      <vt:lpstr>Corbel</vt:lpstr>
      <vt:lpstr>Gill Sans MT</vt:lpstr>
      <vt:lpstr>quote-cjk-patch</vt:lpstr>
      <vt:lpstr>Times New Roman</vt:lpstr>
      <vt:lpstr>Wingdings 2</vt:lpstr>
      <vt:lpstr>Дивиденд</vt:lpstr>
      <vt:lpstr>Служебная этика и антикоррупционные стандарты поведения работников образовательных организаций </vt:lpstr>
      <vt:lpstr>ПЛАН:</vt:lpstr>
      <vt:lpstr>ПОЧЕМУ ЭТО ВАЖНО?</vt:lpstr>
      <vt:lpstr>ПРОФЕССИОНАЛЬНАЯ ЭТИКА</vt:lpstr>
      <vt:lpstr>Наиболее важна профессиональная этика</vt:lpstr>
      <vt:lpstr>Наиболее важна профессиональная этика</vt:lpstr>
      <vt:lpstr>Этапы становления и развития профессиональной морали</vt:lpstr>
      <vt:lpstr>Зарождение и развитие педагогической этики</vt:lpstr>
      <vt:lpstr>Педагогический работник</vt:lpstr>
      <vt:lpstr>Структура педагогической этики</vt:lpstr>
      <vt:lpstr>Презентация PowerPoint</vt:lpstr>
      <vt:lpstr>«Серые зоны» и конфликт интересов</vt:lpstr>
      <vt:lpstr>Нормы профессиональной этики педагогических работников (педагог должен):</vt:lpstr>
      <vt:lpstr>Нормы профессиональной этики педагогических работников (педагог должен):</vt:lpstr>
      <vt:lpstr>Подарки и знаки внимания: где граница?</vt:lpstr>
      <vt:lpstr>Рекомендации для педагогов: как минимизировать риски</vt:lpstr>
      <vt:lpstr>Куда обратиться за помощью?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МАРКЕТИНГ ДЛЯ ЖИЗНИ</dc:title>
  <dc:creator>Заира Мусалова</dc:creator>
  <cp:lastModifiedBy>Заира Мусалова</cp:lastModifiedBy>
  <cp:revision>26</cp:revision>
  <dcterms:created xsi:type="dcterms:W3CDTF">2021-11-10T19:48:30Z</dcterms:created>
  <dcterms:modified xsi:type="dcterms:W3CDTF">2025-10-05T21:07:32Z</dcterms:modified>
</cp:coreProperties>
</file>